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5A6D-C430-45CD-A334-DFA95B90A709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5D28-7F4A-4E56-86F9-FFAD0C4F0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451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5A6D-C430-45CD-A334-DFA95B90A709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5D28-7F4A-4E56-86F9-FFAD0C4F0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127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5A6D-C430-45CD-A334-DFA95B90A709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5D28-7F4A-4E56-86F9-FFAD0C4F0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268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5A6D-C430-45CD-A334-DFA95B90A709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5D28-7F4A-4E56-86F9-FFAD0C4F0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994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5A6D-C430-45CD-A334-DFA95B90A709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5D28-7F4A-4E56-86F9-FFAD0C4F0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858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5A6D-C430-45CD-A334-DFA95B90A709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5D28-7F4A-4E56-86F9-FFAD0C4F0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38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5A6D-C430-45CD-A334-DFA95B90A709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5D28-7F4A-4E56-86F9-FFAD0C4F0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038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5A6D-C430-45CD-A334-DFA95B90A709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5D28-7F4A-4E56-86F9-FFAD0C4F0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07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5A6D-C430-45CD-A334-DFA95B90A709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5D28-7F4A-4E56-86F9-FFAD0C4F0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669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5A6D-C430-45CD-A334-DFA95B90A709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5D28-7F4A-4E56-86F9-FFAD0C4F0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276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45A6D-C430-45CD-A334-DFA95B90A709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5D28-7F4A-4E56-86F9-FFAD0C4F0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103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45A6D-C430-45CD-A334-DFA95B90A709}" type="datetimeFigureOut">
              <a:rPr lang="en-US" smtClean="0"/>
              <a:t>10/17/2010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C5D28-7F4A-4E56-86F9-FFAD0C4F0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378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1244600"/>
            <a:ext cx="3962400" cy="609600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en-US" sz="4400" smtClean="0"/>
              <a:t>Current Reality</a:t>
            </a:r>
          </a:p>
        </p:txBody>
      </p:sp>
      <p:sp>
        <p:nvSpPr>
          <p:cNvPr id="5123" name="AutoShape 5"/>
          <p:cNvSpPr>
            <a:spLocks noChangeArrowheads="1"/>
          </p:cNvSpPr>
          <p:nvPr/>
        </p:nvSpPr>
        <p:spPr bwMode="auto">
          <a:xfrm>
            <a:off x="4038600" y="1397000"/>
            <a:ext cx="1066800" cy="304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5029200" y="1320800"/>
            <a:ext cx="396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4600" b="1">
                <a:solidFill>
                  <a:srgbClr val="5C0084"/>
                </a:solidFill>
                <a:latin typeface="Impact" pitchFamily="34" charset="0"/>
              </a:rPr>
              <a:t>Desired Result</a:t>
            </a:r>
          </a:p>
        </p:txBody>
      </p:sp>
      <p:sp>
        <p:nvSpPr>
          <p:cNvPr id="5125" name="AutoShape 8"/>
          <p:cNvSpPr>
            <a:spLocks noChangeArrowheads="1"/>
          </p:cNvSpPr>
          <p:nvPr/>
        </p:nvSpPr>
        <p:spPr bwMode="auto">
          <a:xfrm>
            <a:off x="152400" y="1244600"/>
            <a:ext cx="3733800" cy="609600"/>
          </a:xfrm>
          <a:prstGeom prst="octagon">
            <a:avLst>
              <a:gd name="adj" fmla="val 19009"/>
            </a:avLst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126" name="AutoShape 10"/>
          <p:cNvSpPr>
            <a:spLocks noChangeArrowheads="1"/>
          </p:cNvSpPr>
          <p:nvPr/>
        </p:nvSpPr>
        <p:spPr bwMode="auto">
          <a:xfrm>
            <a:off x="5181600" y="1244600"/>
            <a:ext cx="3733800" cy="609600"/>
          </a:xfrm>
          <a:prstGeom prst="octagon">
            <a:avLst>
              <a:gd name="adj" fmla="val 19009"/>
            </a:avLst>
          </a:prstGeom>
          <a:noFill/>
          <a:ln w="57150" cmpd="thinThick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AutoShape 12"/>
          <p:cNvSpPr>
            <a:spLocks noChangeArrowheads="1"/>
          </p:cNvSpPr>
          <p:nvPr/>
        </p:nvSpPr>
        <p:spPr bwMode="auto">
          <a:xfrm>
            <a:off x="1143000" y="1930400"/>
            <a:ext cx="1600200" cy="457200"/>
          </a:xfrm>
          <a:prstGeom prst="octagon">
            <a:avLst>
              <a:gd name="adj" fmla="val 19009"/>
            </a:avLst>
          </a:prstGeom>
          <a:solidFill>
            <a:srgbClr val="5C00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100">
                <a:solidFill>
                  <a:schemeClr val="bg1"/>
                </a:solidFill>
                <a:latin typeface="Tahoma" pitchFamily="34" charset="0"/>
              </a:rPr>
              <a:t>Point A</a:t>
            </a:r>
          </a:p>
        </p:txBody>
      </p:sp>
      <p:sp>
        <p:nvSpPr>
          <p:cNvPr id="5128" name="AutoShape 13"/>
          <p:cNvSpPr>
            <a:spLocks noChangeArrowheads="1"/>
          </p:cNvSpPr>
          <p:nvPr/>
        </p:nvSpPr>
        <p:spPr bwMode="auto">
          <a:xfrm>
            <a:off x="6248400" y="1930400"/>
            <a:ext cx="1600200" cy="457200"/>
          </a:xfrm>
          <a:prstGeom prst="octagon">
            <a:avLst>
              <a:gd name="adj" fmla="val 19009"/>
            </a:avLst>
          </a:prstGeom>
          <a:solidFill>
            <a:srgbClr val="5C00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100">
                <a:solidFill>
                  <a:schemeClr val="bg1"/>
                </a:solidFill>
                <a:latin typeface="Tahoma" pitchFamily="34" charset="0"/>
              </a:rPr>
              <a:t>Point B</a:t>
            </a:r>
          </a:p>
        </p:txBody>
      </p:sp>
      <p:pic>
        <p:nvPicPr>
          <p:cNvPr id="5129" name="Picture 1" descr="sales pipelin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313" y="3124200"/>
            <a:ext cx="4484687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2" descr="sales funne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572000"/>
            <a:ext cx="1676400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2" descr="sales funne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267200"/>
            <a:ext cx="2286000" cy="238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loud 11"/>
          <p:cNvSpPr/>
          <p:nvPr/>
        </p:nvSpPr>
        <p:spPr bwMode="auto">
          <a:xfrm>
            <a:off x="304800" y="3276600"/>
            <a:ext cx="1447800" cy="137160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1400" dirty="0">
                <a:ea typeface="ＭＳ Ｐゴシック" pitchFamily="48" charset="-128"/>
              </a:rPr>
              <a:t>Hope</a:t>
            </a:r>
          </a:p>
        </p:txBody>
      </p:sp>
      <p:sp>
        <p:nvSpPr>
          <p:cNvPr id="13" name="Cloud 12"/>
          <p:cNvSpPr/>
          <p:nvPr/>
        </p:nvSpPr>
        <p:spPr bwMode="auto">
          <a:xfrm>
            <a:off x="1371600" y="3276600"/>
            <a:ext cx="1295400" cy="160020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1800" dirty="0">
                <a:ea typeface="ＭＳ Ｐゴシック" pitchFamily="48" charset="-128"/>
              </a:rPr>
              <a:t>Hope</a:t>
            </a:r>
          </a:p>
        </p:txBody>
      </p:sp>
      <p:sp>
        <p:nvSpPr>
          <p:cNvPr id="14" name="Cloud 13"/>
          <p:cNvSpPr/>
          <p:nvPr/>
        </p:nvSpPr>
        <p:spPr bwMode="auto">
          <a:xfrm>
            <a:off x="2286000" y="3352800"/>
            <a:ext cx="2057400" cy="129540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1600" dirty="0">
                <a:ea typeface="ＭＳ Ｐゴシック" pitchFamily="48" charset="-128"/>
              </a:rPr>
              <a:t>Hope</a:t>
            </a:r>
          </a:p>
        </p:txBody>
      </p:sp>
    </p:spTree>
    <p:extLst>
      <p:ext uri="{BB962C8B-B14F-4D97-AF65-F5344CB8AC3E}">
        <p14:creationId xmlns:p14="http://schemas.microsoft.com/office/powerpoint/2010/main" val="15092683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Current Reality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 Reality</dc:title>
  <dc:creator>Connie</dc:creator>
  <cp:lastModifiedBy>Connie</cp:lastModifiedBy>
  <cp:revision>1</cp:revision>
  <dcterms:created xsi:type="dcterms:W3CDTF">2010-10-18T01:53:59Z</dcterms:created>
  <dcterms:modified xsi:type="dcterms:W3CDTF">2010-10-18T01:54:19Z</dcterms:modified>
</cp:coreProperties>
</file>